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1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0" r:id="rId20"/>
    <p:sldId id="282" r:id="rId21"/>
    <p:sldId id="285" r:id="rId22"/>
    <p:sldId id="286" r:id="rId23"/>
    <p:sldId id="287" r:id="rId24"/>
    <p:sldId id="288" r:id="rId25"/>
    <p:sldId id="289" r:id="rId26"/>
    <p:sldId id="290" r:id="rId27"/>
    <p:sldId id="296" r:id="rId28"/>
    <p:sldId id="298" r:id="rId29"/>
    <p:sldId id="299" r:id="rId30"/>
    <p:sldId id="301" r:id="rId31"/>
    <p:sldId id="302" r:id="rId32"/>
    <p:sldId id="307" r:id="rId33"/>
    <p:sldId id="310" r:id="rId34"/>
    <p:sldId id="291" r:id="rId35"/>
    <p:sldId id="312" r:id="rId36"/>
    <p:sldId id="313" r:id="rId37"/>
    <p:sldId id="314" r:id="rId38"/>
    <p:sldId id="338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3" r:id="rId55"/>
    <p:sldId id="334" r:id="rId56"/>
    <p:sldId id="335" r:id="rId57"/>
    <p:sldId id="336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8" autoAdjust="0"/>
    <p:restoredTop sz="94660"/>
  </p:normalViewPr>
  <p:slideViewPr>
    <p:cSldViewPr>
      <p:cViewPr varScale="1">
        <p:scale>
          <a:sx n="108" d="100"/>
          <a:sy n="108" d="100"/>
        </p:scale>
        <p:origin x="202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5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7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1077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92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6314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70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30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8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9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01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7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3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0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23960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Object-Oriented System Modeling</a:t>
            </a:r>
            <a:br>
              <a:rPr lang="en-US" dirty="0"/>
            </a:br>
            <a:r>
              <a:rPr lang="en-US" dirty="0"/>
              <a:t>and UML Models and Views</a:t>
            </a:r>
            <a:endParaRPr lang="ar-J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609600"/>
            <a:ext cx="7543799" cy="1320800"/>
          </a:xfrm>
        </p:spPr>
        <p:txBody>
          <a:bodyPr>
            <a:normAutofit fontScale="90000"/>
          </a:bodyPr>
          <a:lstStyle/>
          <a:p>
            <a:pPr rtl="0"/>
            <a:r>
              <a:rPr lang="en-US" b="0" dirty="0"/>
              <a:t>Collaboration/Communication Diagram</a:t>
            </a:r>
            <a:br>
              <a:rPr lang="en-US" b="0" dirty="0"/>
            </a:br>
            <a:br>
              <a:rPr lang="en-US" dirty="0"/>
            </a:br>
            <a:endParaRPr lang="ar-JO" b="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8613"/>
            <a:ext cx="6347714" cy="3880773"/>
          </a:xfrm>
        </p:spPr>
        <p:txBody>
          <a:bodyPr/>
          <a:lstStyle/>
          <a:p>
            <a:pPr algn="l" rtl="0">
              <a:buNone/>
            </a:pPr>
            <a:r>
              <a:rPr lang="en-US" dirty="0"/>
              <a:t>How will the objects interact?</a:t>
            </a:r>
          </a:p>
          <a:p>
            <a:pPr algn="l" rtl="0">
              <a:buNone/>
            </a:pPr>
            <a:endParaRPr lang="ar-JO" dirty="0"/>
          </a:p>
        </p:txBody>
      </p:sp>
      <p:pic>
        <p:nvPicPr>
          <p:cNvPr id="4" name="Picture 3" descr="Picture14.png"/>
          <p:cNvPicPr>
            <a:picLocks noChangeAspect="1"/>
          </p:cNvPicPr>
          <p:nvPr/>
        </p:nvPicPr>
        <p:blipFill>
          <a:blip r:embed="rId2"/>
          <a:srcRect l="22500" t="32817" r="22500" b="14144"/>
          <a:stretch>
            <a:fillRect/>
          </a:stretch>
        </p:blipFill>
        <p:spPr>
          <a:xfrm>
            <a:off x="152400" y="2209800"/>
            <a:ext cx="7010400" cy="36136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Sequence Diagram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88613"/>
            <a:ext cx="6347714" cy="3880773"/>
          </a:xfrm>
        </p:spPr>
        <p:txBody>
          <a:bodyPr/>
          <a:lstStyle/>
          <a:p>
            <a:pPr algn="l" rtl="0">
              <a:buNone/>
            </a:pPr>
            <a:r>
              <a:rPr lang="en-US" dirty="0"/>
              <a:t>How will the objects interact?</a:t>
            </a:r>
            <a:endParaRPr lang="ar-JO" dirty="0"/>
          </a:p>
        </p:txBody>
      </p:sp>
      <p:pic>
        <p:nvPicPr>
          <p:cNvPr id="4" name="Picture 3" descr="Picture15.png"/>
          <p:cNvPicPr>
            <a:picLocks noChangeAspect="1"/>
          </p:cNvPicPr>
          <p:nvPr/>
        </p:nvPicPr>
        <p:blipFill>
          <a:blip r:embed="rId2"/>
          <a:srcRect l="25833" t="28784" r="21667" b="14640"/>
          <a:stretch>
            <a:fillRect/>
          </a:stretch>
        </p:blipFill>
        <p:spPr>
          <a:xfrm>
            <a:off x="152400" y="1828800"/>
            <a:ext cx="6934200" cy="35700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State Diagram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6347714" cy="3880773"/>
          </a:xfrm>
        </p:spPr>
        <p:txBody>
          <a:bodyPr/>
          <a:lstStyle/>
          <a:p>
            <a:pPr algn="l" rtl="0">
              <a:buNone/>
            </a:pPr>
            <a:r>
              <a:rPr lang="en-US" dirty="0"/>
              <a:t>What states should our objects be in?</a:t>
            </a:r>
          </a:p>
          <a:p>
            <a:pPr algn="l" rtl="0">
              <a:buNone/>
            </a:pPr>
            <a:br>
              <a:rPr lang="en-US" dirty="0"/>
            </a:br>
            <a:endParaRPr lang="ar-JO" dirty="0"/>
          </a:p>
        </p:txBody>
      </p:sp>
      <p:pic>
        <p:nvPicPr>
          <p:cNvPr id="4" name="Picture 3" descr="Picture16.png"/>
          <p:cNvPicPr>
            <a:picLocks noChangeAspect="1"/>
          </p:cNvPicPr>
          <p:nvPr/>
        </p:nvPicPr>
        <p:blipFill>
          <a:blip r:embed="rId2"/>
          <a:srcRect l="30000" t="27606" r="30833" b="12283"/>
          <a:stretch>
            <a:fillRect/>
          </a:stretch>
        </p:blipFill>
        <p:spPr>
          <a:xfrm>
            <a:off x="1840357" y="2057400"/>
            <a:ext cx="35814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Package Diagram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88613"/>
            <a:ext cx="6347714" cy="3880773"/>
          </a:xfrm>
        </p:spPr>
        <p:txBody>
          <a:bodyPr/>
          <a:lstStyle/>
          <a:p>
            <a:pPr algn="l" rtl="0">
              <a:buNone/>
            </a:pPr>
            <a:r>
              <a:rPr lang="en-US" dirty="0"/>
              <a:t>How are we going to modularize our development?</a:t>
            </a:r>
          </a:p>
          <a:p>
            <a:pPr algn="l" rtl="0">
              <a:buNone/>
            </a:pPr>
            <a:endParaRPr lang="ar-JO" dirty="0"/>
          </a:p>
        </p:txBody>
      </p:sp>
      <p:pic>
        <p:nvPicPr>
          <p:cNvPr id="4" name="Picture 3" descr="Picture17.png"/>
          <p:cNvPicPr>
            <a:picLocks noChangeAspect="1"/>
          </p:cNvPicPr>
          <p:nvPr/>
        </p:nvPicPr>
        <p:blipFill>
          <a:blip r:embed="rId2"/>
          <a:srcRect l="23333" t="31142" r="25000" b="11104"/>
          <a:stretch>
            <a:fillRect/>
          </a:stretch>
        </p:blipFill>
        <p:spPr>
          <a:xfrm>
            <a:off x="838200" y="2133600"/>
            <a:ext cx="63246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Component Diagram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6347714" cy="3880773"/>
          </a:xfrm>
        </p:spPr>
        <p:txBody>
          <a:bodyPr/>
          <a:lstStyle/>
          <a:p>
            <a:pPr algn="l" rtl="0">
              <a:buNone/>
            </a:pPr>
            <a:r>
              <a:rPr lang="en-US" dirty="0"/>
              <a:t>How will our software components be related?</a:t>
            </a:r>
          </a:p>
          <a:p>
            <a:pPr algn="l" rtl="0">
              <a:buNone/>
            </a:pPr>
            <a:endParaRPr lang="ar-JO" dirty="0"/>
          </a:p>
        </p:txBody>
      </p:sp>
      <p:pic>
        <p:nvPicPr>
          <p:cNvPr id="4" name="Picture 3" descr="Picture18.png"/>
          <p:cNvPicPr>
            <a:picLocks noChangeAspect="1"/>
          </p:cNvPicPr>
          <p:nvPr/>
        </p:nvPicPr>
        <p:blipFill>
          <a:blip r:embed="rId2"/>
          <a:srcRect l="28333" t="31142" r="16667" b="12283"/>
          <a:stretch>
            <a:fillRect/>
          </a:stretch>
        </p:blipFill>
        <p:spPr>
          <a:xfrm>
            <a:off x="762000" y="2523482"/>
            <a:ext cx="5867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Deployment Diagram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None/>
            </a:pPr>
            <a:r>
              <a:rPr lang="en-US" dirty="0"/>
              <a:t>How will the software be deployed?</a:t>
            </a:r>
          </a:p>
          <a:p>
            <a:pPr algn="l" rtl="0">
              <a:buNone/>
            </a:pPr>
            <a:endParaRPr lang="ar-JO" dirty="0"/>
          </a:p>
        </p:txBody>
      </p:sp>
      <p:pic>
        <p:nvPicPr>
          <p:cNvPr id="4" name="Picture 3" descr="Picture19.png"/>
          <p:cNvPicPr>
            <a:picLocks noChangeAspect="1"/>
          </p:cNvPicPr>
          <p:nvPr/>
        </p:nvPicPr>
        <p:blipFill>
          <a:blip r:embed="rId2"/>
          <a:srcRect l="25833" t="38213" r="20000" b="16998"/>
          <a:stretch>
            <a:fillRect/>
          </a:stretch>
        </p:blipFill>
        <p:spPr>
          <a:xfrm>
            <a:off x="937512" y="2895600"/>
            <a:ext cx="60198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124200"/>
            <a:ext cx="8229600" cy="1524000"/>
          </a:xfrm>
        </p:spPr>
        <p:txBody>
          <a:bodyPr>
            <a:normAutofit/>
          </a:bodyPr>
          <a:lstStyle/>
          <a:p>
            <a:pPr algn="ctr" rtl="0"/>
            <a:r>
              <a:rPr lang="en-US" dirty="0">
                <a:solidFill>
                  <a:schemeClr val="tx1"/>
                </a:solidFill>
                <a:effectLst/>
              </a:rPr>
              <a:t>USE-CASE MODELS IN</a:t>
            </a:r>
            <a:br>
              <a:rPr lang="en-US" dirty="0">
                <a:solidFill>
                  <a:schemeClr val="tx1"/>
                </a:solidFill>
                <a:effectLst/>
              </a:rPr>
            </a:br>
            <a:r>
              <a:rPr lang="en-US" dirty="0">
                <a:solidFill>
                  <a:schemeClr val="tx1"/>
                </a:solidFill>
                <a:effectLst/>
              </a:rPr>
              <a:t>UML</a:t>
            </a:r>
            <a:endParaRPr lang="ar-JO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User Requirements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7620000" cy="4441163"/>
          </a:xfrm>
        </p:spPr>
        <p:txBody>
          <a:bodyPr/>
          <a:lstStyle/>
          <a:p>
            <a:r>
              <a:rPr lang="en-US" dirty="0"/>
              <a:t>Produce a requirements definition document (the system behavior)</a:t>
            </a:r>
          </a:p>
          <a:p>
            <a:pPr>
              <a:lnSpc>
                <a:spcPct val="150000"/>
              </a:lnSpc>
            </a:pPr>
            <a:r>
              <a:rPr lang="en-US" dirty="0"/>
              <a:t>Produce a prototype (the user view)</a:t>
            </a:r>
          </a:p>
          <a:p>
            <a:pPr algn="l" rtl="0">
              <a:lnSpc>
                <a:spcPct val="150000"/>
              </a:lnSpc>
              <a:buNone/>
            </a:pPr>
            <a:endParaRPr lang="en-US" dirty="0"/>
          </a:p>
          <a:p>
            <a:pPr rtl="0">
              <a:lnSpc>
                <a:spcPct val="150000"/>
              </a:lnSpc>
              <a:buNone/>
            </a:pPr>
            <a:r>
              <a:rPr lang="en-US" i="1" dirty="0"/>
              <a:t>Using both of the above as input to</a:t>
            </a:r>
            <a:r>
              <a:rPr lang="en-US" dirty="0"/>
              <a:t> </a:t>
            </a:r>
            <a:r>
              <a:rPr lang="en-US" i="1" dirty="0"/>
              <a:t>generate USE Case Scenarios</a:t>
            </a:r>
            <a:endParaRPr lang="en-US" dirty="0"/>
          </a:p>
          <a:p>
            <a:pPr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dirty="0"/>
              <a:t>Example: A customer account scenario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 algn="just" rtl="0">
              <a:buAutoNum type="arabicPeriod"/>
            </a:pPr>
            <a:r>
              <a:rPr lang="en-US" dirty="0"/>
              <a:t>The customer requests an account by submitting the account application. </a:t>
            </a:r>
          </a:p>
          <a:p>
            <a:pPr marL="624078" indent="-514350" algn="just" rtl="0">
              <a:buAutoNum type="arabicPeriod"/>
            </a:pPr>
            <a:r>
              <a:rPr lang="en-US" dirty="0"/>
              <a:t>The clerk creates a pending customer account with an account owner and default rental restrictions by entering account, account holder and account restriction information from the account application. </a:t>
            </a:r>
          </a:p>
          <a:p>
            <a:pPr marL="624078" indent="-514350" algn="just" rtl="0">
              <a:buAutoNum type="arabicPeriod"/>
            </a:pPr>
            <a:r>
              <a:rPr lang="en-US" dirty="0"/>
              <a:t>A credit card is associated with the account by the clerk entering the credit card information</a:t>
            </a:r>
          </a:p>
          <a:p>
            <a:pPr marL="0" indent="0" algn="just">
              <a:buNone/>
            </a:pPr>
            <a:br>
              <a:rPr lang="en-US" dirty="0"/>
            </a:br>
            <a:endParaRPr lang="ar-JO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Example: A scenario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0">
              <a:buNone/>
            </a:pPr>
            <a:r>
              <a:rPr lang="en-US" dirty="0"/>
              <a:t>4. The credit card number and expiration date are</a:t>
            </a:r>
          </a:p>
          <a:p>
            <a:pPr algn="just" rtl="0">
              <a:buNone/>
            </a:pPr>
            <a:r>
              <a:rPr lang="en-US" dirty="0"/>
              <a:t>verified with the credit card company to determine</a:t>
            </a:r>
          </a:p>
          <a:p>
            <a:pPr algn="just" rtl="0">
              <a:buNone/>
            </a:pPr>
            <a:r>
              <a:rPr lang="en-US" dirty="0"/>
              <a:t>validity. </a:t>
            </a:r>
          </a:p>
          <a:p>
            <a:pPr algn="just" rtl="0">
              <a:buNone/>
            </a:pPr>
            <a:r>
              <a:rPr lang="en-US" dirty="0"/>
              <a:t>5. An account number is obtained from the corporate office. </a:t>
            </a:r>
          </a:p>
          <a:p>
            <a:pPr algn="just" rtl="0">
              <a:buNone/>
            </a:pPr>
            <a:r>
              <a:rPr lang="en-US" dirty="0"/>
              <a:t>6. Account information is updated. The account number is assigned to the account and account status is changed to active. Status date is set to current date.</a:t>
            </a:r>
          </a:p>
          <a:p>
            <a:pPr algn="just" rtl="0">
              <a:buNone/>
            </a:pPr>
            <a:r>
              <a:rPr lang="en-US" dirty="0"/>
              <a:t> 7. Clerk enters all customers associated with the account and the restrictions for each customer.</a:t>
            </a:r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565" y="533400"/>
            <a:ext cx="7543800" cy="1143000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UML Provides the following diagrams/Views </a:t>
            </a:r>
            <a:endParaRPr lang="ar-JO" sz="2800" dirty="0">
              <a:solidFill>
                <a:schemeClr val="tx1"/>
              </a:solidFill>
            </a:endParaRPr>
          </a:p>
        </p:txBody>
      </p:sp>
      <p:pic>
        <p:nvPicPr>
          <p:cNvPr id="8" name="Content Placeholder 7" descr="Picture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886" y="2160588"/>
            <a:ext cx="5489840" cy="3881437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Purpose of the Technique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6781800" cy="4343400"/>
          </a:xfrm>
        </p:spPr>
        <p:txBody>
          <a:bodyPr>
            <a:normAutofit fontScale="92500"/>
          </a:bodyPr>
          <a:lstStyle/>
          <a:p>
            <a:pPr algn="just" rtl="0"/>
            <a:r>
              <a:rPr lang="en-US" dirty="0"/>
              <a:t>They are used to model sequences of </a:t>
            </a:r>
            <a:r>
              <a:rPr lang="en-US" dirty="0">
                <a:highlight>
                  <a:srgbClr val="FFFF00"/>
                </a:highlight>
              </a:rPr>
              <a:t>actions</a:t>
            </a:r>
            <a:r>
              <a:rPr lang="en-US" dirty="0"/>
              <a:t> that are carried out by the system and that provide an observable result to someone or something outside the system, known as an </a:t>
            </a:r>
            <a:r>
              <a:rPr lang="en-US" dirty="0">
                <a:highlight>
                  <a:srgbClr val="FFFF00"/>
                </a:highlight>
              </a:rPr>
              <a:t>actor</a:t>
            </a:r>
            <a:r>
              <a:rPr lang="en-US" dirty="0"/>
              <a:t>. </a:t>
            </a:r>
          </a:p>
          <a:p>
            <a:pPr algn="just" rtl="0"/>
            <a:r>
              <a:rPr lang="en-US" dirty="0"/>
              <a:t>They provide a high level view of what the system does and who uses it.</a:t>
            </a:r>
          </a:p>
          <a:p>
            <a:pPr algn="just" rtl="0"/>
            <a:r>
              <a:rPr lang="en-US" dirty="0"/>
              <a:t>They provide the basis for determining the human computer interfaces to the system. </a:t>
            </a:r>
          </a:p>
          <a:p>
            <a:pPr algn="just" rtl="0"/>
            <a:r>
              <a:rPr lang="en-US" dirty="0"/>
              <a:t>They can be used to model alternative scenarios for</a:t>
            </a:r>
          </a:p>
          <a:p>
            <a:pPr algn="just" rtl="0">
              <a:buNone/>
            </a:pPr>
            <a:r>
              <a:rPr lang="en-US" dirty="0"/>
              <a:t>   specific use cases that may result in different sequences of actions. </a:t>
            </a:r>
          </a:p>
          <a:p>
            <a:pPr algn="just" rtl="0"/>
            <a:r>
              <a:rPr lang="en-US" dirty="0"/>
              <a:t>They use a simple diagrammatic notation that is comprehensible to end users and can be used to communicate with them about the high-level view of the system.</a:t>
            </a:r>
          </a:p>
          <a:p>
            <a:pPr algn="just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Use Case Diagrams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Basic notation</a:t>
            </a:r>
            <a:endParaRPr lang="ar-JO" dirty="0"/>
          </a:p>
        </p:txBody>
      </p:sp>
      <p:pic>
        <p:nvPicPr>
          <p:cNvPr id="4" name="Picture 3" descr="Picture29.png"/>
          <p:cNvPicPr>
            <a:picLocks noChangeAspect="1"/>
          </p:cNvPicPr>
          <p:nvPr/>
        </p:nvPicPr>
        <p:blipFill>
          <a:blip r:embed="rId2"/>
          <a:srcRect l="25000" t="45782" r="34167" b="27109"/>
          <a:stretch>
            <a:fillRect/>
          </a:stretch>
        </p:blipFill>
        <p:spPr>
          <a:xfrm>
            <a:off x="1905000" y="2895600"/>
            <a:ext cx="54102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Basic Notation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8386" y="1488613"/>
            <a:ext cx="6347714" cy="3880773"/>
          </a:xfrm>
        </p:spPr>
        <p:txBody>
          <a:bodyPr/>
          <a:lstStyle/>
          <a:p>
            <a:pPr algn="l" rtl="0">
              <a:buNone/>
            </a:pPr>
            <a:r>
              <a:rPr lang="en-US" dirty="0"/>
              <a:t>1. Use case </a:t>
            </a:r>
          </a:p>
          <a:p>
            <a:pPr lvl="1" algn="l" rtl="0">
              <a:buFontTx/>
              <a:buChar char="-"/>
            </a:pPr>
            <a:r>
              <a:rPr lang="en-US" dirty="0"/>
              <a:t>“ a typical interaction between a user and a system to achieve a goal” </a:t>
            </a:r>
          </a:p>
          <a:p>
            <a:pPr lvl="1" algn="l" rtl="0">
              <a:buFontTx/>
              <a:buChar char="-"/>
            </a:pPr>
            <a:r>
              <a:rPr lang="en-US" dirty="0"/>
              <a:t> Produce an invoice </a:t>
            </a:r>
          </a:p>
          <a:p>
            <a:pPr lvl="1" algn="l" rtl="0">
              <a:buFontTx/>
              <a:buChar char="-"/>
            </a:pPr>
            <a:r>
              <a:rPr lang="en-US" dirty="0"/>
              <a:t> Enter student record</a:t>
            </a:r>
          </a:p>
          <a:p>
            <a:pPr lvl="1" algn="l">
              <a:buNone/>
            </a:pPr>
            <a:br>
              <a:rPr lang="en-US" dirty="0"/>
            </a:br>
            <a:endParaRPr lang="ar-JO" dirty="0"/>
          </a:p>
        </p:txBody>
      </p:sp>
      <p:pic>
        <p:nvPicPr>
          <p:cNvPr id="4" name="Picture 3" descr="Picture30.png"/>
          <p:cNvPicPr>
            <a:picLocks noChangeAspect="1"/>
          </p:cNvPicPr>
          <p:nvPr/>
        </p:nvPicPr>
        <p:blipFill>
          <a:blip r:embed="rId2"/>
          <a:srcRect l="61667" t="34678" r="10833" b="18176"/>
          <a:stretch>
            <a:fillRect/>
          </a:stretch>
        </p:blipFill>
        <p:spPr>
          <a:xfrm>
            <a:off x="3886200" y="2971800"/>
            <a:ext cx="25146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Basic Notation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3744" y="1676400"/>
            <a:ext cx="6347714" cy="3880773"/>
          </a:xfrm>
        </p:spPr>
        <p:txBody>
          <a:bodyPr/>
          <a:lstStyle/>
          <a:p>
            <a:pPr algn="l" rtl="0">
              <a:buNone/>
            </a:pPr>
            <a:r>
              <a:rPr lang="en-US" dirty="0"/>
              <a:t>2. Actors</a:t>
            </a:r>
          </a:p>
          <a:p>
            <a:pPr lvl="1" algn="l" rtl="0">
              <a:buFontTx/>
              <a:buChar char="-"/>
            </a:pPr>
            <a:r>
              <a:rPr lang="en-US" dirty="0"/>
              <a:t>"a role that a user plays with the system" </a:t>
            </a:r>
          </a:p>
          <a:p>
            <a:pPr lvl="1" algn="l" rtl="0">
              <a:buFontTx/>
              <a:buChar char="-"/>
            </a:pPr>
            <a:r>
              <a:rPr lang="en-US" dirty="0"/>
              <a:t> Actors carry out use cases </a:t>
            </a:r>
          </a:p>
          <a:p>
            <a:pPr lvl="1" algn="l" rtl="0">
              <a:buFontTx/>
              <a:buChar char="-"/>
            </a:pPr>
            <a:r>
              <a:rPr lang="en-US" dirty="0"/>
              <a:t> Don't need to be human (can be an external system)</a:t>
            </a:r>
          </a:p>
          <a:p>
            <a:pPr>
              <a:buNone/>
            </a:pPr>
            <a:endParaRPr lang="ar-JO" dirty="0"/>
          </a:p>
        </p:txBody>
      </p:sp>
      <p:pic>
        <p:nvPicPr>
          <p:cNvPr id="4" name="Picture 3" descr="Picture31.png"/>
          <p:cNvPicPr>
            <a:picLocks noChangeAspect="1"/>
          </p:cNvPicPr>
          <p:nvPr/>
        </p:nvPicPr>
        <p:blipFill>
          <a:blip r:embed="rId2"/>
          <a:srcRect l="60833" t="62965" r="18333"/>
          <a:stretch>
            <a:fillRect/>
          </a:stretch>
        </p:blipFill>
        <p:spPr>
          <a:xfrm>
            <a:off x="2830955" y="3575973"/>
            <a:ext cx="1905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32.png"/>
          <p:cNvPicPr>
            <a:picLocks noGrp="1" noChangeAspect="1"/>
          </p:cNvPicPr>
          <p:nvPr>
            <p:ph idx="1"/>
          </p:nvPr>
        </p:nvPicPr>
        <p:blipFill>
          <a:blip r:embed="rId2"/>
          <a:srcRect l="21426" t="18520" r="13104" b="22553"/>
          <a:stretch>
            <a:fillRect/>
          </a:stretch>
        </p:blipFill>
        <p:spPr>
          <a:xfrm>
            <a:off x="457200" y="1905000"/>
            <a:ext cx="6400800" cy="35052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33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860" t="21150" r="19051" b="11505"/>
          <a:stretch>
            <a:fillRect/>
          </a:stretch>
        </p:blipFill>
        <p:spPr>
          <a:xfrm>
            <a:off x="990600" y="1981200"/>
            <a:ext cx="5334000" cy="3055938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34.png"/>
          <p:cNvPicPr>
            <a:picLocks noGrp="1" noChangeAspect="1"/>
          </p:cNvPicPr>
          <p:nvPr>
            <p:ph idx="1"/>
          </p:nvPr>
        </p:nvPicPr>
        <p:blipFill>
          <a:blip r:embed="rId2"/>
          <a:srcRect l="21431" t="16100" r="22622" b="19923"/>
          <a:stretch>
            <a:fillRect/>
          </a:stretch>
        </p:blipFill>
        <p:spPr>
          <a:xfrm>
            <a:off x="457200" y="838200"/>
            <a:ext cx="6072809" cy="5072582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Use-Case Relationships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sz="2000" dirty="0"/>
              <a:t>There are four other types of association or relationship that can be shown in a use case diagram. These are:</a:t>
            </a:r>
          </a:p>
          <a:p>
            <a:pPr algn="just" rtl="0"/>
            <a:endParaRPr lang="en-US" sz="2000" dirty="0"/>
          </a:p>
          <a:p>
            <a:pPr lvl="1" algn="just" rtl="0">
              <a:buNone/>
            </a:pPr>
            <a:r>
              <a:rPr lang="en-US" sz="2000" dirty="0"/>
              <a:t> - Include relationship between use cases </a:t>
            </a:r>
          </a:p>
          <a:p>
            <a:pPr lvl="1" algn="just" rtl="0">
              <a:buNone/>
            </a:pPr>
            <a:r>
              <a:rPr lang="en-US" sz="2000" dirty="0"/>
              <a:t> - Extend relationship between use cases </a:t>
            </a:r>
          </a:p>
          <a:p>
            <a:pPr lvl="1" algn="just" rtl="0">
              <a:buNone/>
            </a:pPr>
            <a:r>
              <a:rPr lang="en-US" sz="2000" dirty="0"/>
              <a:t> - Generalization between use cases </a:t>
            </a:r>
          </a:p>
          <a:p>
            <a:pPr lvl="1" algn="just" rtl="0">
              <a:buNone/>
            </a:pPr>
            <a:r>
              <a:rPr lang="en-US" sz="2000" dirty="0"/>
              <a:t> – Generalization between actors</a:t>
            </a:r>
          </a:p>
          <a:p>
            <a:pPr algn="just" rtl="0">
              <a:buNone/>
            </a:pPr>
            <a:br>
              <a:rPr lang="en-US" dirty="0"/>
            </a:br>
            <a:endParaRPr lang="ar-JO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The ‘Includes' Relationship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702559"/>
            <a:ext cx="9144000" cy="4525963"/>
          </a:xfrm>
        </p:spPr>
        <p:txBody>
          <a:bodyPr/>
          <a:lstStyle/>
          <a:p>
            <a:pPr rtl="0">
              <a:buNone/>
            </a:pPr>
            <a:r>
              <a:rPr lang="en-US" dirty="0"/>
              <a:t>The various USE Cases are ordered to show the ordering of the various functions in a scenario</a:t>
            </a:r>
          </a:p>
          <a:p>
            <a:pPr algn="l" rtl="0">
              <a:buNone/>
            </a:pPr>
            <a:endParaRPr lang="en-US" dirty="0"/>
          </a:p>
          <a:p>
            <a:pPr>
              <a:buNone/>
            </a:pPr>
            <a:endParaRPr lang="ar-JO" dirty="0"/>
          </a:p>
        </p:txBody>
      </p:sp>
      <p:pic>
        <p:nvPicPr>
          <p:cNvPr id="8" name="Picture 7" descr="Picture42.png"/>
          <p:cNvPicPr>
            <a:picLocks noChangeAspect="1"/>
          </p:cNvPicPr>
          <p:nvPr/>
        </p:nvPicPr>
        <p:blipFill>
          <a:blip r:embed="rId2"/>
          <a:srcRect l="16667" t="52357" r="19167" b="15819"/>
          <a:stretch>
            <a:fillRect/>
          </a:stretch>
        </p:blipFill>
        <p:spPr>
          <a:xfrm>
            <a:off x="990600" y="3157965"/>
            <a:ext cx="5715000" cy="19974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An ‘Includes’ Example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43.png"/>
          <p:cNvPicPr>
            <a:picLocks noGrp="1" noChangeAspect="1"/>
          </p:cNvPicPr>
          <p:nvPr>
            <p:ph idx="1"/>
          </p:nvPr>
        </p:nvPicPr>
        <p:blipFill>
          <a:blip r:embed="rId2"/>
          <a:srcRect l="15480" t="34619" b="21607"/>
          <a:stretch>
            <a:fillRect/>
          </a:stretch>
        </p:blipFill>
        <p:spPr>
          <a:xfrm>
            <a:off x="1219200" y="2133600"/>
            <a:ext cx="5105400" cy="215997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rtl="0"/>
            <a:r>
              <a:rPr lang="en-US" sz="4000" dirty="0">
                <a:effectLst/>
              </a:rPr>
              <a:t>UML: Unified Modeling Language</a:t>
            </a:r>
            <a:endParaRPr lang="ar-JO" sz="4000" dirty="0">
              <a:effectLst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 rtl="0">
              <a:lnSpc>
                <a:spcPct val="150000"/>
              </a:lnSpc>
            </a:pPr>
            <a:r>
              <a:rPr lang="en-US" sz="3200" dirty="0"/>
              <a:t> Expressive </a:t>
            </a:r>
          </a:p>
          <a:p>
            <a:pPr algn="l" rtl="0">
              <a:lnSpc>
                <a:spcPct val="150000"/>
              </a:lnSpc>
            </a:pPr>
            <a:r>
              <a:rPr lang="en-US" sz="3200" dirty="0"/>
              <a:t> Easy to use </a:t>
            </a:r>
          </a:p>
          <a:p>
            <a:pPr algn="l" rtl="0">
              <a:lnSpc>
                <a:spcPct val="150000"/>
              </a:lnSpc>
            </a:pPr>
            <a:r>
              <a:rPr lang="en-US" sz="3200" dirty="0"/>
              <a:t> Unambiguous </a:t>
            </a:r>
          </a:p>
          <a:p>
            <a:pPr algn="l" rtl="0">
              <a:lnSpc>
                <a:spcPct val="150000"/>
              </a:lnSpc>
            </a:pPr>
            <a:r>
              <a:rPr lang="en-US" sz="3200" dirty="0"/>
              <a:t> Supported by suitable tools </a:t>
            </a:r>
          </a:p>
          <a:p>
            <a:pPr algn="l" rtl="0">
              <a:lnSpc>
                <a:spcPct val="150000"/>
              </a:lnSpc>
            </a:pPr>
            <a:r>
              <a:rPr lang="en-US" sz="3200" dirty="0"/>
              <a:t> De facto standard for O.O. design</a:t>
            </a:r>
          </a:p>
          <a:p>
            <a:pPr algn="l" rtl="0">
              <a:lnSpc>
                <a:spcPct val="150000"/>
              </a:lnSpc>
            </a:pPr>
            <a:r>
              <a:rPr lang="en-US" sz="3200" dirty="0"/>
              <a:t> Not tied to any particular process</a:t>
            </a:r>
          </a:p>
          <a:p>
            <a:pPr algn="l" rtl="0">
              <a:buNone/>
            </a:pPr>
            <a:br>
              <a:rPr lang="en-US" dirty="0"/>
            </a:br>
            <a:endParaRPr lang="ar-JO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The “Extend” Relationship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0"/>
            <a:r>
              <a:rPr lang="en-US" sz="2000" dirty="0"/>
              <a:t>If use-case incorporates two or more significantly different scenarios, we can separate them as a main case and subsidiary cases. </a:t>
            </a:r>
          </a:p>
          <a:p>
            <a:pPr algn="just" rtl="0"/>
            <a:r>
              <a:rPr lang="en-US" sz="2000" dirty="0"/>
              <a:t>The arrow goes from the subsidiary to the main case. </a:t>
            </a:r>
          </a:p>
          <a:p>
            <a:pPr algn="just" rtl="0"/>
            <a:r>
              <a:rPr lang="en-US" sz="2000" dirty="0"/>
              <a:t>We show the condition and the point at which it applies for the subsidiary case.</a:t>
            </a:r>
          </a:p>
          <a:p>
            <a:pPr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The “Extend Relationship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C894A-2607-47ED-A589-22BE0154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6347713" cy="40587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5638800" cy="5550091"/>
          </a:xfrm>
        </p:spPr>
        <p:txBody>
          <a:bodyPr/>
          <a:lstStyle/>
          <a:p>
            <a:pPr algn="just" rtl="0">
              <a:buNone/>
            </a:pPr>
            <a:r>
              <a:rPr lang="en-US" dirty="0"/>
              <a:t>Two actors or use-cases can be related by generalization just as two classes can be.</a:t>
            </a:r>
          </a:p>
          <a:p>
            <a:pPr algn="ctr">
              <a:buNone/>
            </a:pPr>
            <a:br>
              <a:rPr lang="en-US" dirty="0"/>
            </a:br>
            <a:endParaRPr lang="ar-JO" dirty="0"/>
          </a:p>
        </p:txBody>
      </p:sp>
      <p:pic>
        <p:nvPicPr>
          <p:cNvPr id="4" name="Picture 3" descr="Picture51.png"/>
          <p:cNvPicPr>
            <a:picLocks noChangeAspect="1"/>
          </p:cNvPicPr>
          <p:nvPr/>
        </p:nvPicPr>
        <p:blipFill>
          <a:blip r:embed="rId2"/>
          <a:srcRect l="30000" t="24070" r="25000" b="15819"/>
          <a:stretch>
            <a:fillRect/>
          </a:stretch>
        </p:blipFill>
        <p:spPr>
          <a:xfrm>
            <a:off x="1447800" y="1600200"/>
            <a:ext cx="3917514" cy="41876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Use-Case Models in the RUP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54.png"/>
          <p:cNvPicPr>
            <a:picLocks noGrp="1" noChangeAspect="1"/>
          </p:cNvPicPr>
          <p:nvPr>
            <p:ph idx="1"/>
          </p:nvPr>
        </p:nvPicPr>
        <p:blipFill>
          <a:blip r:embed="rId2"/>
          <a:srcRect l="25003" t="17783" r="20241" b="18239"/>
          <a:stretch>
            <a:fillRect/>
          </a:stretch>
        </p:blipFill>
        <p:spPr>
          <a:xfrm>
            <a:off x="589721" y="1907209"/>
            <a:ext cx="6084445" cy="3496807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Use-case Documentation (Detailed Specifications)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Record the detailed information about what a use-case involves (behavior specifications): </a:t>
            </a:r>
          </a:p>
          <a:p>
            <a:pPr lvl="1" algn="l" rtl="0">
              <a:buFontTx/>
              <a:buChar char="-"/>
            </a:pPr>
            <a:r>
              <a:rPr lang="en-US" dirty="0"/>
              <a:t>What are the possible scenarios and </a:t>
            </a:r>
          </a:p>
          <a:p>
            <a:pPr lvl="1" algn="l" rtl="0">
              <a:buFontTx/>
              <a:buChar char="-"/>
            </a:pPr>
            <a:r>
              <a:rPr lang="en-US" dirty="0"/>
              <a:t> What determines which of them applies in any given set of circumstances? </a:t>
            </a:r>
          </a:p>
          <a:p>
            <a:pPr algn="l" rtl="0"/>
            <a:r>
              <a:rPr lang="en-US" dirty="0"/>
              <a:t>This is usually done by associating </a:t>
            </a:r>
          </a:p>
          <a:p>
            <a:pPr lvl="1" algn="l" rtl="0">
              <a:buNone/>
            </a:pPr>
            <a:r>
              <a:rPr lang="en-US" dirty="0"/>
              <a:t>-a scenarios script: textual description with the use-case. </a:t>
            </a:r>
          </a:p>
          <a:p>
            <a:pPr lvl="1" algn="l" rtl="0">
              <a:buFontTx/>
              <a:buChar char="-"/>
            </a:pPr>
            <a:r>
              <a:rPr lang="en-US" dirty="0"/>
              <a:t>A UML activity diagram or an interaction diagram </a:t>
            </a:r>
          </a:p>
          <a:p>
            <a:pPr lvl="1" algn="l" rtl="0">
              <a:buFontTx/>
              <a:buChar char="-"/>
            </a:pPr>
            <a:r>
              <a:rPr lang="en-US" dirty="0"/>
              <a:t>some formal language may also be used.</a:t>
            </a:r>
          </a:p>
        </p:txBody>
      </p:sp>
    </p:spTree>
    <p:extLst>
      <p:ext uri="{BB962C8B-B14F-4D97-AF65-F5344CB8AC3E}">
        <p14:creationId xmlns:p14="http://schemas.microsoft.com/office/powerpoint/2010/main" val="1436752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Full Use-Case Description</a:t>
            </a:r>
            <a:endParaRPr lang="ar-JO" dirty="0"/>
          </a:p>
        </p:txBody>
      </p:sp>
      <p:pic>
        <p:nvPicPr>
          <p:cNvPr id="4" name="Content Placeholder 3" descr="Picture56.png"/>
          <p:cNvPicPr>
            <a:picLocks noGrp="1" noChangeAspect="1"/>
          </p:cNvPicPr>
          <p:nvPr>
            <p:ph idx="1"/>
          </p:nvPr>
        </p:nvPicPr>
        <p:blipFill>
          <a:blip r:embed="rId2"/>
          <a:srcRect l="19051" t="24518" r="10718" b="13188"/>
          <a:stretch>
            <a:fillRect/>
          </a:stretch>
        </p:blipFill>
        <p:spPr>
          <a:xfrm>
            <a:off x="330512" y="1600200"/>
            <a:ext cx="6905885" cy="39370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6500113" cy="1417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How to Produce Use Cases (Capturing Requirements in RUP)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/>
              <a:t>Identify the actors</a:t>
            </a:r>
          </a:p>
          <a:p>
            <a:pPr algn="l" rtl="0">
              <a:buNone/>
            </a:pPr>
            <a:r>
              <a:rPr lang="en-US" dirty="0"/>
              <a:t>    For each actor, find out (use cases) </a:t>
            </a:r>
          </a:p>
          <a:p>
            <a:pPr lvl="1"/>
            <a:r>
              <a:rPr lang="en-US" dirty="0"/>
              <a:t>  what they need from the system (what use cases have value for them) </a:t>
            </a:r>
          </a:p>
          <a:p>
            <a:pPr lvl="1"/>
            <a:r>
              <a:rPr lang="en-US" dirty="0"/>
              <a:t>  any other interactions they expect to have with the system (which use cases they might take part in for someone else's benefit) </a:t>
            </a:r>
          </a:p>
          <a:p>
            <a:pPr algn="l" rtl="0"/>
            <a:r>
              <a:rPr lang="en-US" dirty="0"/>
              <a:t>Prioritize use cases</a:t>
            </a:r>
          </a:p>
          <a:p>
            <a:pPr lvl="1" algn="l" rtl="0">
              <a:buNone/>
            </a:pPr>
            <a:r>
              <a:rPr lang="en-US" dirty="0"/>
              <a:t> - how much someone needs a given use case to be realized. </a:t>
            </a:r>
          </a:p>
          <a:p>
            <a:pPr algn="l" rtl="0"/>
            <a:r>
              <a:rPr lang="en-US" dirty="0"/>
              <a:t>Develop each use case starting with the priority ones.</a:t>
            </a:r>
          </a:p>
          <a:p>
            <a:pPr lvl="1" algn="l" rtl="0">
              <a:buNone/>
            </a:pPr>
            <a:r>
              <a:rPr lang="en-US" dirty="0"/>
              <a:t> - produce the detailed specifications of each use case.</a:t>
            </a:r>
          </a:p>
          <a:p>
            <a:pPr algn="l" rtl="0"/>
            <a:r>
              <a:rPr lang="en-US" dirty="0"/>
              <a:t> Structure the use case model</a:t>
            </a:r>
          </a:p>
          <a:p>
            <a:pPr algn="l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How to Produce Use Cases: Rational Unified Process</a:t>
            </a:r>
            <a:endParaRPr lang="ar-JO" dirty="0"/>
          </a:p>
        </p:txBody>
      </p:sp>
      <p:pic>
        <p:nvPicPr>
          <p:cNvPr id="4" name="Content Placeholder 3" descr="Picture58.png"/>
          <p:cNvPicPr>
            <a:picLocks noGrp="1" noChangeAspect="1"/>
          </p:cNvPicPr>
          <p:nvPr>
            <p:ph idx="1"/>
          </p:nvPr>
        </p:nvPicPr>
        <p:blipFill>
          <a:blip r:embed="rId2"/>
          <a:srcRect l="23812" t="26201" r="17860" b="4770"/>
          <a:stretch>
            <a:fillRect/>
          </a:stretch>
        </p:blipFill>
        <p:spPr>
          <a:xfrm>
            <a:off x="228600" y="2352261"/>
            <a:ext cx="6858000" cy="38862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DDEA-4108-451E-9017-DD2E95B7F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Find Actors and Use cases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FD0D4-4D87-49E7-ACBF-36BAB58E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Analysis the requirement using different techniques.</a:t>
            </a:r>
          </a:p>
          <a:p>
            <a:endParaRPr lang="en-US" dirty="0"/>
          </a:p>
          <a:p>
            <a:r>
              <a:rPr lang="en-US" dirty="0"/>
              <a:t>One of the main tools is to use Context Diagram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1640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2. Prioritize Use Cases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 rtl="0"/>
            <a:r>
              <a:rPr lang="en-US" dirty="0"/>
              <a:t>The purpose of this is to ensure that the important use cases are developed in early iterations of the next activity.</a:t>
            </a:r>
          </a:p>
          <a:p>
            <a:pPr algn="l" rtl="0">
              <a:buNone/>
            </a:pPr>
            <a:endParaRPr lang="en-US" dirty="0"/>
          </a:p>
          <a:p>
            <a:pPr algn="l" rtl="0"/>
            <a:r>
              <a:rPr lang="en-US" dirty="0"/>
              <a:t>EXAMPLE </a:t>
            </a:r>
          </a:p>
          <a:p>
            <a:pPr lvl="1" algn="l" rtl="0">
              <a:buNone/>
            </a:pPr>
            <a:r>
              <a:rPr lang="en-US" dirty="0"/>
              <a:t>   Of the use cases listed in the previous example, </a:t>
            </a:r>
          </a:p>
          <a:p>
            <a:pPr lvl="1" algn="l" rtl="0">
              <a:buNone/>
            </a:pPr>
            <a:r>
              <a:rPr lang="en-US" dirty="0"/>
              <a:t>   - getting the details of car sharers into the system in the first place and </a:t>
            </a:r>
          </a:p>
          <a:p>
            <a:pPr lvl="1" algn="l" rtl="0">
              <a:buNone/>
            </a:pPr>
            <a:r>
              <a:rPr lang="en-US" dirty="0"/>
              <a:t>   - matching them up </a:t>
            </a:r>
          </a:p>
          <a:p>
            <a:pPr algn="l" rtl="0">
              <a:buNone/>
            </a:pPr>
            <a:r>
              <a:rPr lang="en-US" dirty="0"/>
              <a:t>  are probably more important than </a:t>
            </a:r>
          </a:p>
          <a:p>
            <a:pPr lvl="1" algn="l" rtl="0">
              <a:buNone/>
            </a:pPr>
            <a:r>
              <a:rPr lang="en-US" dirty="0"/>
              <a:t>   - producing management reports,</a:t>
            </a:r>
          </a:p>
          <a:p>
            <a:pPr algn="l" rtl="0">
              <a:buNone/>
            </a:pPr>
            <a:r>
              <a:rPr lang="en-US" dirty="0"/>
              <a:t>  and they would be the priorities for further </a:t>
            </a:r>
            <a:r>
              <a:rPr lang="en-US" b="1" dirty="0"/>
              <a:t>elaboration</a:t>
            </a:r>
            <a:endParaRPr lang="en-US" dirty="0"/>
          </a:p>
          <a:p>
            <a:pPr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Origins of the UML</a:t>
            </a:r>
            <a:endParaRPr lang="ar-JO" dirty="0"/>
          </a:p>
        </p:txBody>
      </p:sp>
      <p:pic>
        <p:nvPicPr>
          <p:cNvPr id="6" name="Content Placeholder 5" descr="Picture8.png"/>
          <p:cNvPicPr>
            <a:picLocks noGrp="1" noChangeAspect="1"/>
          </p:cNvPicPr>
          <p:nvPr>
            <p:ph idx="1"/>
          </p:nvPr>
        </p:nvPicPr>
        <p:blipFill>
          <a:blip r:embed="rId2"/>
          <a:srcRect l="22622" t="29569" r="19051" b="14872"/>
          <a:stretch>
            <a:fillRect/>
          </a:stretch>
        </p:blipFill>
        <p:spPr>
          <a:xfrm>
            <a:off x="354455" y="1600200"/>
            <a:ext cx="6858000" cy="4191000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3. Develop each Use Case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The purpose of this activity is </a:t>
            </a:r>
          </a:p>
          <a:p>
            <a:pPr lvl="1" algn="l" rtl="0">
              <a:buFontTx/>
              <a:buChar char="-"/>
            </a:pPr>
            <a:r>
              <a:rPr lang="en-US" dirty="0"/>
              <a:t>to produce the detailed </a:t>
            </a:r>
            <a:r>
              <a:rPr lang="en-US" dirty="0">
                <a:highlight>
                  <a:srgbClr val="FFFF00"/>
                </a:highlight>
              </a:rPr>
              <a:t>specification</a:t>
            </a:r>
            <a:r>
              <a:rPr lang="en-US" dirty="0"/>
              <a:t> of each use case. </a:t>
            </a:r>
          </a:p>
          <a:p>
            <a:pPr lvl="1" algn="l" rtl="0">
              <a:buFontTx/>
              <a:buChar char="-"/>
            </a:pPr>
            <a:r>
              <a:rPr lang="en-US" dirty="0"/>
              <a:t> It may also result in new use cases coming to light.</a:t>
            </a:r>
          </a:p>
          <a:p>
            <a:pPr algn="l" rtl="0"/>
            <a:r>
              <a:rPr lang="en-US" dirty="0"/>
              <a:t>In the Unified Process there is a staff role for, </a:t>
            </a:r>
          </a:p>
          <a:p>
            <a:pPr lvl="1" algn="l" rtl="0">
              <a:buNone/>
            </a:pPr>
            <a:r>
              <a:rPr lang="en-US" dirty="0"/>
              <a:t> – Use Case </a:t>
            </a:r>
            <a:r>
              <a:rPr lang="en-US" dirty="0" err="1"/>
              <a:t>Specifiers</a:t>
            </a:r>
            <a:r>
              <a:rPr lang="en-US" dirty="0"/>
              <a:t>, people who produce the detailed step by step specification of use cases.</a:t>
            </a:r>
          </a:p>
          <a:p>
            <a:pPr algn="l" rtl="0"/>
            <a:r>
              <a:rPr lang="en-US" dirty="0"/>
              <a:t>In most projects, </a:t>
            </a:r>
          </a:p>
          <a:p>
            <a:pPr lvl="1" algn="l" rtl="0">
              <a:buNone/>
            </a:pPr>
            <a:r>
              <a:rPr lang="en-US" dirty="0"/>
              <a:t>- it is likely to be a systems analyst who is carrying out this role.</a:t>
            </a:r>
          </a:p>
          <a:p>
            <a:pPr lvl="1"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4. Structure the Use Case Model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8" y="1907209"/>
            <a:ext cx="6347714" cy="3880773"/>
          </a:xfrm>
        </p:spPr>
        <p:txBody>
          <a:bodyPr/>
          <a:lstStyle/>
          <a:p>
            <a:pPr algn="l" rtl="0"/>
            <a:r>
              <a:rPr lang="en-US" dirty="0"/>
              <a:t>In this activity structure will be added to the use case diagram through the use of generalization, include and extend relationships and through the grouping of use cases in packages.</a:t>
            </a:r>
          </a:p>
          <a:p>
            <a:pPr algn="l" rtl="0">
              <a:buNone/>
            </a:pPr>
            <a:br>
              <a:rPr lang="en-US" dirty="0"/>
            </a:br>
            <a:endParaRPr lang="ar-JO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System Boundary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8" y="1752600"/>
            <a:ext cx="7010401" cy="4288763"/>
          </a:xfrm>
        </p:spPr>
        <p:txBody>
          <a:bodyPr/>
          <a:lstStyle/>
          <a:p>
            <a:pPr algn="l" rtl="0"/>
            <a:r>
              <a:rPr lang="en-US" dirty="0"/>
              <a:t>Optionally, there can be a box around the use case diagram, labeled with the name of the system </a:t>
            </a:r>
          </a:p>
          <a:p>
            <a:pPr algn="l" rtl="0"/>
            <a:r>
              <a:rPr lang="en-US" dirty="0"/>
              <a:t>This can be useful when modeling a complex system which is split into different subsystems (each diagram may represent a subsystem).</a:t>
            </a:r>
          </a:p>
          <a:p>
            <a:pPr algn="l" rtl="0">
              <a:buNone/>
            </a:pPr>
            <a:br>
              <a:rPr lang="en-US" dirty="0"/>
            </a:br>
            <a:endParaRPr lang="ar-JO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Example</a:t>
            </a:r>
            <a:endParaRPr lang="ar-JO" dirty="0"/>
          </a:p>
        </p:txBody>
      </p:sp>
      <p:pic>
        <p:nvPicPr>
          <p:cNvPr id="4" name="Content Placeholder 3" descr="Picture63.png"/>
          <p:cNvPicPr>
            <a:picLocks noGrp="1" noChangeAspect="1"/>
          </p:cNvPicPr>
          <p:nvPr>
            <p:ph idx="1"/>
          </p:nvPr>
        </p:nvPicPr>
        <p:blipFill>
          <a:blip r:embed="rId2"/>
          <a:srcRect l="29764" t="30305" r="25002" b="12452"/>
          <a:stretch>
            <a:fillRect/>
          </a:stretch>
        </p:blipFill>
        <p:spPr>
          <a:xfrm>
            <a:off x="1078355" y="1524000"/>
            <a:ext cx="5410200" cy="441960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64.png"/>
          <p:cNvPicPr>
            <a:picLocks noGrp="1" noChangeAspect="1"/>
          </p:cNvPicPr>
          <p:nvPr>
            <p:ph idx="1"/>
          </p:nvPr>
        </p:nvPicPr>
        <p:blipFill>
          <a:blip r:embed="rId2"/>
          <a:srcRect l="26193" t="18162" r="22622" b="20302"/>
          <a:stretch>
            <a:fillRect/>
          </a:stretch>
        </p:blipFill>
        <p:spPr>
          <a:xfrm>
            <a:off x="381000" y="685800"/>
            <a:ext cx="6400800" cy="4847208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Packages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means by which a number of closely related USE Case scenarios are ‘packaged together to form a complete sub-system </a:t>
            </a:r>
          </a:p>
          <a:p>
            <a:pPr algn="l" rtl="0"/>
            <a:r>
              <a:rPr lang="en-US" dirty="0"/>
              <a:t>You can use the package idea to 'box' the corresponding class diagram as well as USE Cases.</a:t>
            </a:r>
          </a:p>
          <a:p>
            <a:pPr algn="l" rtl="0">
              <a:buNone/>
            </a:pPr>
            <a:br>
              <a:rPr lang="en-US" dirty="0"/>
            </a:br>
            <a:endParaRPr lang="ar-JO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 Package Example(1)</a:t>
            </a:r>
            <a:endParaRPr lang="ar-JO" dirty="0"/>
          </a:p>
        </p:txBody>
      </p:sp>
      <p:pic>
        <p:nvPicPr>
          <p:cNvPr id="4" name="Content Placeholder 3" descr="Picture66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860" t="31252" r="15480" b="11505"/>
          <a:stretch>
            <a:fillRect/>
          </a:stretch>
        </p:blipFill>
        <p:spPr>
          <a:xfrm>
            <a:off x="990600" y="1966843"/>
            <a:ext cx="5181600" cy="2462543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A Package Example(2)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6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886" y="2160588"/>
            <a:ext cx="5489840" cy="3881437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Robustness Analysis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200" dirty="0"/>
              <a:t>The means by which USE Cases are mapped to a Class Diagram </a:t>
            </a:r>
          </a:p>
          <a:p>
            <a:pPr marL="0" indent="0" algn="l" rtl="0">
              <a:buNone/>
            </a:pPr>
            <a:endParaRPr lang="en-US" sz="2200" dirty="0"/>
          </a:p>
          <a:p>
            <a:pPr algn="l" rtl="0"/>
            <a:r>
              <a:rPr lang="en-US" sz="2200" dirty="0"/>
              <a:t>It is the </a:t>
            </a:r>
            <a:r>
              <a:rPr lang="en-US" sz="2200" dirty="0">
                <a:highlight>
                  <a:srgbClr val="FFFF00"/>
                </a:highlight>
              </a:rPr>
              <a:t>first guess </a:t>
            </a:r>
            <a:r>
              <a:rPr lang="en-US" sz="2200" dirty="0"/>
              <a:t>at the </a:t>
            </a:r>
            <a:r>
              <a:rPr lang="en-US" sz="2200" dirty="0">
                <a:highlight>
                  <a:srgbClr val="FFFF00"/>
                </a:highlight>
              </a:rPr>
              <a:t>assumed</a:t>
            </a:r>
            <a:r>
              <a:rPr lang="en-US" sz="2200" dirty="0"/>
              <a:t> objects required for a system.</a:t>
            </a:r>
          </a:p>
          <a:p>
            <a:pPr algn="l" rtl="0">
              <a:buNone/>
            </a:pPr>
            <a:br>
              <a:rPr lang="en-US" sz="2200" dirty="0"/>
            </a:br>
            <a:endParaRPr lang="ar-JO" sz="2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Object Classification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None/>
            </a:pPr>
            <a:r>
              <a:rPr lang="en-US" dirty="0"/>
              <a:t>There are 3 types of object:</a:t>
            </a:r>
          </a:p>
          <a:p>
            <a:pPr algn="l" rtl="0"/>
            <a:r>
              <a:rPr lang="en-US" dirty="0"/>
              <a:t>Boundary Objects; </a:t>
            </a:r>
          </a:p>
          <a:p>
            <a:pPr algn="l" rtl="0"/>
            <a:r>
              <a:rPr lang="en-US" dirty="0"/>
              <a:t>Entity Objects; </a:t>
            </a:r>
          </a:p>
          <a:p>
            <a:pPr algn="l" rtl="0"/>
            <a:r>
              <a:rPr lang="en-US" dirty="0"/>
              <a:t>Control Objects. </a:t>
            </a:r>
          </a:p>
          <a:p>
            <a:pPr algn="l" rtl="0">
              <a:buNone/>
            </a:pPr>
            <a:endParaRPr lang="en-US" dirty="0"/>
          </a:p>
          <a:p>
            <a:pPr algn="just" rtl="0">
              <a:buNone/>
            </a:pPr>
            <a:r>
              <a:rPr lang="en-US" dirty="0"/>
              <a:t>Control objects are strong processing units. They may be represented by objects or may be methods of other objects.</a:t>
            </a:r>
          </a:p>
          <a:p>
            <a:pPr>
              <a:buNone/>
            </a:pPr>
            <a:endParaRPr lang="ar-J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icture9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822" t="4296" b="9785"/>
          <a:stretch>
            <a:fillRect/>
          </a:stretch>
        </p:blipFill>
        <p:spPr>
          <a:xfrm>
            <a:off x="304800" y="228600"/>
            <a:ext cx="6775622" cy="5334000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Diagramming Conventions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70.png"/>
          <p:cNvPicPr>
            <a:picLocks noGrp="1" noChangeAspect="1"/>
          </p:cNvPicPr>
          <p:nvPr>
            <p:ph idx="1"/>
          </p:nvPr>
        </p:nvPicPr>
        <p:blipFill>
          <a:blip r:embed="rId2"/>
          <a:srcRect l="25003" t="27885" r="22622" b="14872"/>
          <a:stretch>
            <a:fillRect/>
          </a:stretch>
        </p:blipFill>
        <p:spPr>
          <a:xfrm>
            <a:off x="609599" y="2590800"/>
            <a:ext cx="6239435" cy="3657600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Allowed Links</a:t>
            </a:r>
            <a:endParaRPr lang="ar-JO" dirty="0"/>
          </a:p>
        </p:txBody>
      </p:sp>
      <p:pic>
        <p:nvPicPr>
          <p:cNvPr id="4" name="Content Placeholder 3" descr="Picture71.png"/>
          <p:cNvPicPr>
            <a:picLocks noGrp="1" noChangeAspect="1"/>
          </p:cNvPicPr>
          <p:nvPr>
            <p:ph idx="1"/>
          </p:nvPr>
        </p:nvPicPr>
        <p:blipFill>
          <a:blip r:embed="rId2"/>
          <a:srcRect l="21431" t="22834" r="21432" b="14872"/>
          <a:stretch>
            <a:fillRect/>
          </a:stretch>
        </p:blipFill>
        <p:spPr>
          <a:xfrm>
            <a:off x="937512" y="1828800"/>
            <a:ext cx="6248400" cy="3657600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Not Allowed Links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pic>
        <p:nvPicPr>
          <p:cNvPr id="4" name="Content Placeholder 3" descr="Picture72.png"/>
          <p:cNvPicPr>
            <a:picLocks noGrp="1" noChangeAspect="1"/>
          </p:cNvPicPr>
          <p:nvPr>
            <p:ph idx="1"/>
          </p:nvPr>
        </p:nvPicPr>
        <p:blipFill>
          <a:blip r:embed="rId2"/>
          <a:srcRect l="19051" t="24518" r="21431" b="9821"/>
          <a:stretch>
            <a:fillRect/>
          </a:stretch>
        </p:blipFill>
        <p:spPr>
          <a:xfrm>
            <a:off x="1040255" y="1953591"/>
            <a:ext cx="5486400" cy="3657600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b="0" dirty="0"/>
              <a:t>Roles of Robustness Analysis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200" dirty="0"/>
              <a:t>Preliminary Design - R.A. is a bridge between analysis and design. </a:t>
            </a:r>
          </a:p>
          <a:p>
            <a:pPr algn="l" rtl="0"/>
            <a:r>
              <a:rPr lang="en-US" sz="2200" dirty="0"/>
              <a:t>Sanity Check - are the USE Cases reasonable?</a:t>
            </a:r>
          </a:p>
          <a:p>
            <a:pPr algn="l" rtl="0"/>
            <a:r>
              <a:rPr lang="en-US" sz="2200" dirty="0"/>
              <a:t>Completeness Check - has the USE Case covered all alternative courses of action?</a:t>
            </a:r>
          </a:p>
          <a:p>
            <a:pPr algn="l" rtl="0"/>
            <a:r>
              <a:rPr lang="en-US" sz="2200" dirty="0"/>
              <a:t>Discovery of New Objects - a first chance to review the initial definition of objects.</a:t>
            </a:r>
          </a:p>
          <a:p>
            <a:pPr>
              <a:buNone/>
            </a:pPr>
            <a:endParaRPr lang="ar-JO" sz="2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77.png"/>
          <p:cNvPicPr>
            <a:picLocks noGrp="1" noChangeAspect="1"/>
          </p:cNvPicPr>
          <p:nvPr>
            <p:ph idx="1"/>
          </p:nvPr>
        </p:nvPicPr>
        <p:blipFill>
          <a:blip r:embed="rId2"/>
          <a:srcRect l="25003" t="14416" r="20241" b="13188"/>
          <a:stretch>
            <a:fillRect/>
          </a:stretch>
        </p:blipFill>
        <p:spPr>
          <a:xfrm>
            <a:off x="533400" y="914400"/>
            <a:ext cx="5869459" cy="4572000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78.png"/>
          <p:cNvPicPr>
            <a:picLocks noGrp="1" noChangeAspect="1"/>
          </p:cNvPicPr>
          <p:nvPr>
            <p:ph idx="1"/>
          </p:nvPr>
        </p:nvPicPr>
        <p:blipFill>
          <a:blip r:embed="rId2"/>
          <a:srcRect l="27383" t="22834" r="15480" b="13188"/>
          <a:stretch>
            <a:fillRect/>
          </a:stretch>
        </p:blipFill>
        <p:spPr>
          <a:xfrm>
            <a:off x="685800" y="1447800"/>
            <a:ext cx="5940238" cy="43434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79.png"/>
          <p:cNvPicPr>
            <a:picLocks noGrp="1" noChangeAspect="1"/>
          </p:cNvPicPr>
          <p:nvPr>
            <p:ph idx="1"/>
          </p:nvPr>
        </p:nvPicPr>
        <p:blipFill>
          <a:blip r:embed="rId2"/>
          <a:srcRect l="21431" t="19467" r="20241" b="19923"/>
          <a:stretch>
            <a:fillRect/>
          </a:stretch>
        </p:blipFill>
        <p:spPr>
          <a:xfrm>
            <a:off x="304800" y="1371600"/>
            <a:ext cx="6105378" cy="4267200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80.png"/>
          <p:cNvPicPr>
            <a:picLocks noGrp="1" noChangeAspect="1"/>
          </p:cNvPicPr>
          <p:nvPr>
            <p:ph idx="1"/>
          </p:nvPr>
        </p:nvPicPr>
        <p:blipFill>
          <a:blip r:embed="rId2"/>
          <a:srcRect l="28574" t="16100" r="17860" b="8137"/>
          <a:stretch>
            <a:fillRect/>
          </a:stretch>
        </p:blipFill>
        <p:spPr>
          <a:xfrm>
            <a:off x="533400" y="1143000"/>
            <a:ext cx="6659418" cy="42672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28600" y="2514600"/>
            <a:ext cx="8229600" cy="1143000"/>
          </a:xfrm>
        </p:spPr>
        <p:txBody>
          <a:bodyPr/>
          <a:lstStyle/>
          <a:p>
            <a:pPr algn="ctr" rtl="0"/>
            <a:r>
              <a:rPr lang="en-US" dirty="0">
                <a:solidFill>
                  <a:schemeClr val="tx1"/>
                </a:solidFill>
                <a:effectLst/>
              </a:rPr>
              <a:t>An Overview of UML Diagrams</a:t>
            </a:r>
            <a:endParaRPr lang="ar-JO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1" y="609600"/>
            <a:ext cx="6576312" cy="1320800"/>
          </a:xfrm>
        </p:spPr>
        <p:txBody>
          <a:bodyPr>
            <a:normAutofit fontScale="90000"/>
          </a:bodyPr>
          <a:lstStyle/>
          <a:p>
            <a:pPr rtl="0"/>
            <a:r>
              <a:rPr lang="en-US" sz="2700" dirty="0">
                <a:solidFill>
                  <a:schemeClr val="tx1"/>
                </a:solidFill>
                <a:effectLst/>
              </a:rPr>
              <a:t>The UML provides many different models of a</a:t>
            </a:r>
            <a:br>
              <a:rPr lang="en-US" sz="2700" dirty="0">
                <a:solidFill>
                  <a:schemeClr val="tx1"/>
                </a:solidFill>
                <a:effectLst/>
              </a:rPr>
            </a:br>
            <a:r>
              <a:rPr lang="en-US" sz="2700" dirty="0">
                <a:solidFill>
                  <a:schemeClr val="tx1"/>
                </a:solidFill>
                <a:effectLst/>
              </a:rPr>
              <a:t>system. The following is a list of them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>
              <a:lnSpc>
                <a:spcPct val="110000"/>
              </a:lnSpc>
            </a:pPr>
            <a:r>
              <a:rPr lang="en-US" b="1" dirty="0"/>
              <a:t> Use Case Diagram</a:t>
            </a:r>
            <a:endParaRPr lang="en-US" dirty="0"/>
          </a:p>
          <a:p>
            <a:pPr algn="l" rtl="0">
              <a:lnSpc>
                <a:spcPct val="110000"/>
              </a:lnSpc>
            </a:pPr>
            <a:r>
              <a:rPr lang="en-US" b="1" dirty="0"/>
              <a:t> Class Diagram </a:t>
            </a:r>
          </a:p>
          <a:p>
            <a:pPr algn="l" rtl="0">
              <a:lnSpc>
                <a:spcPct val="110000"/>
              </a:lnSpc>
            </a:pPr>
            <a:r>
              <a:rPr lang="en-US" b="1" dirty="0"/>
              <a:t> Collaboration Diagram</a:t>
            </a:r>
          </a:p>
          <a:p>
            <a:pPr algn="l" rtl="0">
              <a:lnSpc>
                <a:spcPct val="110000"/>
              </a:lnSpc>
            </a:pPr>
            <a:r>
              <a:rPr lang="en-US" b="1" dirty="0"/>
              <a:t> Sequence Diagram</a:t>
            </a:r>
            <a:endParaRPr lang="en-US" dirty="0"/>
          </a:p>
          <a:p>
            <a:pPr algn="l" rtl="0">
              <a:lnSpc>
                <a:spcPct val="110000"/>
              </a:lnSpc>
            </a:pPr>
            <a:r>
              <a:rPr lang="en-US" b="1" dirty="0"/>
              <a:t> State Diagram </a:t>
            </a:r>
          </a:p>
          <a:p>
            <a:pPr algn="l" rtl="0">
              <a:lnSpc>
                <a:spcPct val="110000"/>
              </a:lnSpc>
            </a:pPr>
            <a:r>
              <a:rPr lang="en-US" b="1" dirty="0"/>
              <a:t> Package Diagram </a:t>
            </a:r>
          </a:p>
          <a:p>
            <a:pPr algn="l" rtl="0">
              <a:lnSpc>
                <a:spcPct val="110000"/>
              </a:lnSpc>
            </a:pPr>
            <a:r>
              <a:rPr lang="en-US" b="1" dirty="0"/>
              <a:t> Component Diagram </a:t>
            </a:r>
          </a:p>
          <a:p>
            <a:pPr algn="l" rtl="0">
              <a:lnSpc>
                <a:spcPct val="110000"/>
              </a:lnSpc>
            </a:pPr>
            <a:r>
              <a:rPr lang="en-US" b="1" dirty="0"/>
              <a:t> Deployment Diagram</a:t>
            </a:r>
            <a:endParaRPr lang="en-US" dirty="0"/>
          </a:p>
          <a:p>
            <a:pPr algn="l" rtl="0">
              <a:buNone/>
            </a:pPr>
            <a:br>
              <a:rPr lang="en-US" dirty="0"/>
            </a:br>
            <a:endParaRPr lang="ar-JO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6347713" cy="863600"/>
          </a:xfrm>
        </p:spPr>
        <p:txBody>
          <a:bodyPr>
            <a:normAutofit fontScale="90000"/>
          </a:bodyPr>
          <a:lstStyle/>
          <a:p>
            <a:pPr rtl="0"/>
            <a:r>
              <a:rPr lang="en-US" b="0" dirty="0"/>
              <a:t>Use-Case Diagram</a:t>
            </a:r>
            <a:br>
              <a:rPr lang="en-US" b="0" dirty="0"/>
            </a:br>
            <a:br>
              <a:rPr lang="en-US" dirty="0"/>
            </a:b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8357" y="1600200"/>
            <a:ext cx="6347714" cy="3880773"/>
          </a:xfrm>
        </p:spPr>
        <p:txBody>
          <a:bodyPr/>
          <a:lstStyle/>
          <a:p>
            <a:pPr algn="l" rtl="0">
              <a:buNone/>
            </a:pPr>
            <a:r>
              <a:rPr lang="en-US" dirty="0"/>
              <a:t>How will our system interact with the outside world?</a:t>
            </a:r>
          </a:p>
          <a:p>
            <a:pPr algn="l" rtl="0">
              <a:buNone/>
            </a:pPr>
            <a:endParaRPr lang="ar-JO" dirty="0"/>
          </a:p>
        </p:txBody>
      </p:sp>
      <p:pic>
        <p:nvPicPr>
          <p:cNvPr id="4" name="Picture 3" descr="Picture12.png"/>
          <p:cNvPicPr>
            <a:picLocks noChangeAspect="1"/>
          </p:cNvPicPr>
          <p:nvPr/>
        </p:nvPicPr>
        <p:blipFill>
          <a:blip r:embed="rId2"/>
          <a:srcRect l="25000" t="31142" r="26667" b="14640"/>
          <a:stretch>
            <a:fillRect/>
          </a:stretch>
        </p:blipFill>
        <p:spPr>
          <a:xfrm>
            <a:off x="392556" y="2362200"/>
            <a:ext cx="5491752" cy="31187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Class Diagram</a:t>
            </a:r>
            <a:endParaRPr lang="ar-J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88613"/>
            <a:ext cx="6347714" cy="3880773"/>
          </a:xfrm>
        </p:spPr>
        <p:txBody>
          <a:bodyPr/>
          <a:lstStyle/>
          <a:p>
            <a:pPr algn="l" rtl="0">
              <a:buNone/>
            </a:pPr>
            <a:r>
              <a:rPr lang="en-US" dirty="0"/>
              <a:t>What objects do we need? How will they be related?</a:t>
            </a:r>
          </a:p>
          <a:p>
            <a:pPr algn="l" rtl="0">
              <a:buNone/>
            </a:pPr>
            <a:endParaRPr lang="ar-JO" dirty="0"/>
          </a:p>
        </p:txBody>
      </p:sp>
      <p:pic>
        <p:nvPicPr>
          <p:cNvPr id="4" name="Picture 3" descr="Picture13.png"/>
          <p:cNvPicPr>
            <a:picLocks noChangeAspect="1"/>
          </p:cNvPicPr>
          <p:nvPr/>
        </p:nvPicPr>
        <p:blipFill>
          <a:blip r:embed="rId2"/>
          <a:srcRect l="25000" t="33499" r="10834" b="15449"/>
          <a:stretch>
            <a:fillRect/>
          </a:stretch>
        </p:blipFill>
        <p:spPr>
          <a:xfrm>
            <a:off x="294861" y="2133600"/>
            <a:ext cx="7172739" cy="358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663</TotalTime>
  <Words>1420</Words>
  <Application>Microsoft Office PowerPoint</Application>
  <PresentationFormat>On-screen Show (4:3)</PresentationFormat>
  <Paragraphs>172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Facet</vt:lpstr>
      <vt:lpstr>Object-Oriented System Modeling and UML Models and Views</vt:lpstr>
      <vt:lpstr>UML Provides the following diagrams/Views </vt:lpstr>
      <vt:lpstr>UML: Unified Modeling Language</vt:lpstr>
      <vt:lpstr>Origins of the UML</vt:lpstr>
      <vt:lpstr>PowerPoint Presentation</vt:lpstr>
      <vt:lpstr>An Overview of UML Diagrams</vt:lpstr>
      <vt:lpstr>The UML provides many different models of a system. The following is a list of them</vt:lpstr>
      <vt:lpstr>Use-Case Diagram  </vt:lpstr>
      <vt:lpstr>Class Diagram</vt:lpstr>
      <vt:lpstr>Collaboration/Communication Diagram  </vt:lpstr>
      <vt:lpstr>Sequence Diagram</vt:lpstr>
      <vt:lpstr>State Diagram</vt:lpstr>
      <vt:lpstr>Package Diagram</vt:lpstr>
      <vt:lpstr>Component Diagram</vt:lpstr>
      <vt:lpstr>Deployment Diagram  </vt:lpstr>
      <vt:lpstr>USE-CASE MODELS IN UML</vt:lpstr>
      <vt:lpstr>User Requirements</vt:lpstr>
      <vt:lpstr>Example: A customer account scenario</vt:lpstr>
      <vt:lpstr>Example: A scenario</vt:lpstr>
      <vt:lpstr>Purpose of the Technique  </vt:lpstr>
      <vt:lpstr>Use Case Diagrams  </vt:lpstr>
      <vt:lpstr>Basic Notation</vt:lpstr>
      <vt:lpstr>Basic Notation</vt:lpstr>
      <vt:lpstr>PowerPoint Presentation</vt:lpstr>
      <vt:lpstr>PowerPoint Presentation</vt:lpstr>
      <vt:lpstr>PowerPoint Presentation</vt:lpstr>
      <vt:lpstr>Use-Case Relationships  </vt:lpstr>
      <vt:lpstr>The ‘Includes' Relationship  </vt:lpstr>
      <vt:lpstr>An ‘Includes’ Example  </vt:lpstr>
      <vt:lpstr>The “Extend” Relationship  </vt:lpstr>
      <vt:lpstr>The “Extend Relationship  </vt:lpstr>
      <vt:lpstr>PowerPoint Presentation</vt:lpstr>
      <vt:lpstr>Use-Case Models in the RUP  </vt:lpstr>
      <vt:lpstr>Use-case Documentation (Detailed Specifications)</vt:lpstr>
      <vt:lpstr>Full Use-Case Description</vt:lpstr>
      <vt:lpstr>How to Produce Use Cases (Capturing Requirements in RUP)</vt:lpstr>
      <vt:lpstr>How to Produce Use Cases: Rational Unified Process</vt:lpstr>
      <vt:lpstr>1- Find Actors and Use cases </vt:lpstr>
      <vt:lpstr>2. Prioritize Use Cases  </vt:lpstr>
      <vt:lpstr>3. Develop each Use Case  </vt:lpstr>
      <vt:lpstr>4. Structure the Use Case Model  </vt:lpstr>
      <vt:lpstr>System Boundary</vt:lpstr>
      <vt:lpstr>Example</vt:lpstr>
      <vt:lpstr>PowerPoint Presentation</vt:lpstr>
      <vt:lpstr>Packages</vt:lpstr>
      <vt:lpstr>A Package Example(1)</vt:lpstr>
      <vt:lpstr>A Package Example(2)  </vt:lpstr>
      <vt:lpstr>Robustness Analysis  </vt:lpstr>
      <vt:lpstr>Object Classification  </vt:lpstr>
      <vt:lpstr>Diagramming Conventions  </vt:lpstr>
      <vt:lpstr>Allowed Links</vt:lpstr>
      <vt:lpstr>Not Allowed Links  </vt:lpstr>
      <vt:lpstr>Roles of Robustness Analysis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System Modeling and UML Models and Views</dc:title>
  <dc:creator>Admin</dc:creator>
  <cp:lastModifiedBy>2019902186</cp:lastModifiedBy>
  <cp:revision>43</cp:revision>
  <dcterms:created xsi:type="dcterms:W3CDTF">2006-08-16T00:00:00Z</dcterms:created>
  <dcterms:modified xsi:type="dcterms:W3CDTF">2022-10-18T19:24:15Z</dcterms:modified>
</cp:coreProperties>
</file>